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CD65-6407-4C5A-9A37-DE2A9849120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9364-5A15-465F-AB7F-06CD833FA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952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CD65-6407-4C5A-9A37-DE2A9849120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9364-5A15-465F-AB7F-06CD833FA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300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CD65-6407-4C5A-9A37-DE2A9849120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9364-5A15-465F-AB7F-06CD833FA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840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CD65-6407-4C5A-9A37-DE2A9849120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9364-5A15-465F-AB7F-06CD833FA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928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CD65-6407-4C5A-9A37-DE2A9849120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9364-5A15-465F-AB7F-06CD833FA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08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CD65-6407-4C5A-9A37-DE2A9849120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9364-5A15-465F-AB7F-06CD833FA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CD65-6407-4C5A-9A37-DE2A9849120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9364-5A15-465F-AB7F-06CD833FA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12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CD65-6407-4C5A-9A37-DE2A9849120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9364-5A15-465F-AB7F-06CD833FA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456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CD65-6407-4C5A-9A37-DE2A9849120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9364-5A15-465F-AB7F-06CD833FA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080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CD65-6407-4C5A-9A37-DE2A9849120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9364-5A15-465F-AB7F-06CD833FA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612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CD65-6407-4C5A-9A37-DE2A9849120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9364-5A15-465F-AB7F-06CD833FA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536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FCD65-6407-4C5A-9A37-DE2A9849120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19364-5A15-465F-AB7F-06CD833FA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9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138" y="477786"/>
            <a:ext cx="9144000" cy="2387600"/>
          </a:xfrm>
        </p:spPr>
        <p:txBody>
          <a:bodyPr/>
          <a:lstStyle/>
          <a:p>
            <a:r>
              <a:rPr lang="fa-IR" b="1" dirty="0">
                <a:cs typeface="B Mitra" panose="00000400000000000000" pitchFamily="2" charset="-78"/>
              </a:rPr>
              <a:t>اعتبار بخشی بیمارستانها</a:t>
            </a:r>
            <a:endParaRPr lang="en-US" b="1" dirty="0">
              <a:cs typeface="B Mitra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3961" y="3462728"/>
            <a:ext cx="9144000" cy="179507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fa-IR" sz="2800" dirty="0">
                <a:cs typeface="B Mitra" panose="00000400000000000000" pitchFamily="2" charset="-78"/>
              </a:rPr>
              <a:t>گرد آورنده : اکرم بکتاشی </a:t>
            </a:r>
          </a:p>
          <a:p>
            <a:r>
              <a:rPr lang="fa-IR" sz="2800" dirty="0">
                <a:cs typeface="B Mitra" panose="00000400000000000000" pitchFamily="2" charset="-78"/>
              </a:rPr>
              <a:t>کارشناس مدیریت سلامت</a:t>
            </a:r>
          </a:p>
          <a:p>
            <a:r>
              <a:rPr lang="fa-IR" sz="2800" dirty="0">
                <a:cs typeface="B Mitra" panose="00000400000000000000" pitchFamily="2" charset="-78"/>
              </a:rPr>
              <a:t>کارشناس ارشد مدیریت دولتی</a:t>
            </a:r>
            <a:endParaRPr lang="en-US" sz="2800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16787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fa-IR" sz="4000" b="1" dirty="0">
                <a:cs typeface="B Mitra" panose="00000400000000000000" pitchFamily="2" charset="-78"/>
              </a:rPr>
              <a:t>ایمنی یکی از مهمترین اهداف اعتباربخشی</a:t>
            </a:r>
            <a:endParaRPr lang="en-US" sz="4000" b="1" dirty="0">
              <a:cs typeface="B Mitr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algn="r" rtl="1"/>
            <a:r>
              <a:rPr lang="fa-IR" dirty="0">
                <a:cs typeface="B Mitra" panose="00000400000000000000" pitchFamily="2" charset="-78"/>
              </a:rPr>
              <a:t>خطاهای درمانی مراقبتی و اثرات زیان بخش آن روی بیماران موضوعی جدی و مورد توجه در سیستم سلامت است.</a:t>
            </a:r>
          </a:p>
          <a:p>
            <a:pPr marL="0" indent="0" algn="r" rtl="1">
              <a:buNone/>
            </a:pPr>
            <a:r>
              <a:rPr lang="fa-IR" dirty="0">
                <a:cs typeface="B Mitra" panose="00000400000000000000" pitchFamily="2" charset="-78"/>
              </a:rPr>
              <a:t>لذا برای افزایش سطح ایمنی بیمار اقدامات ذیل پیشنهاد میگردد: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بسط و گسترش فرهنگ ایمنی بیمار 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ریشه یابی دلیل اصلی خطا 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ایجاد تغییرات سیستماتیک در جهت ایمن سازی فرآیندها و رویه ها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جلوگیری از تکرار خطاها و صدمه دیدن بیماران</a:t>
            </a:r>
          </a:p>
          <a:p>
            <a:pPr marL="0" indent="0" algn="r" rtl="1">
              <a:buNone/>
            </a:pPr>
            <a:endParaRPr lang="fa-IR" dirty="0">
              <a:cs typeface="B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>
                <a:solidFill>
                  <a:srgbClr val="FF0000"/>
                </a:solidFill>
                <a:cs typeface="B Mitra" panose="00000400000000000000" pitchFamily="2" charset="-78"/>
              </a:rPr>
              <a:t>توجه </a:t>
            </a:r>
            <a:r>
              <a:rPr lang="fa-IR" dirty="0">
                <a:cs typeface="B Mitra" panose="00000400000000000000" pitchFamily="2" charset="-78"/>
              </a:rPr>
              <a:t>: بیش از 50درصد استانداردهای اعتبار بخشی در انواع سازمان های مراقبت سلامت با ایمنی بیمار ارتباط مستقیم دارد.</a:t>
            </a:r>
          </a:p>
          <a:p>
            <a:pPr marL="0" indent="0" algn="r" rtl="1">
              <a:buNone/>
            </a:pPr>
            <a:endParaRPr lang="en-US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33446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fa-IR" sz="4000" b="1" dirty="0">
                <a:cs typeface="B Mitra" panose="00000400000000000000" pitchFamily="2" charset="-78"/>
              </a:rPr>
              <a:t>زیرساخت های اجرای اعتباربخشی </a:t>
            </a:r>
            <a:endParaRPr lang="en-US" sz="4000" b="1" dirty="0">
              <a:cs typeface="B Mitr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fa-IR" dirty="0">
                <a:cs typeface="B Mitra" panose="00000400000000000000" pitchFamily="2" charset="-78"/>
              </a:rPr>
              <a:t>1-فرهنگ سازی تعالی بالینی و توانمندی روسا، مدیران ارشد و کارکنان </a:t>
            </a:r>
          </a:p>
          <a:p>
            <a:pPr marL="0" indent="0" algn="r" rtl="1">
              <a:buNone/>
            </a:pPr>
            <a:r>
              <a:rPr lang="fa-IR" dirty="0">
                <a:cs typeface="B Mitra" panose="00000400000000000000" pitchFamily="2" charset="-78"/>
              </a:rPr>
              <a:t>الف: آموزش برای مدیران و رهبران سازمان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مفاهیم کیفیت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مفاهیم اعتبار بخشی و الزام اجرای آن</a:t>
            </a:r>
          </a:p>
          <a:p>
            <a:pPr marL="0" indent="0" algn="r" rtl="1">
              <a:buNone/>
            </a:pPr>
            <a:r>
              <a:rPr lang="fa-IR" dirty="0">
                <a:cs typeface="B Mitra" panose="00000400000000000000" pitchFamily="2" charset="-78"/>
              </a:rPr>
              <a:t>ب: آموزش کارکنان 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مفاهیم کیفیت 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افزایش مهارت (کارتیمی، ارتباطی، حل مسئله،......)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آموزش (تدوین مستندات ،اجرا، پایش )</a:t>
            </a:r>
          </a:p>
          <a:p>
            <a:pPr marL="0" indent="0" algn="r" rtl="1">
              <a:buNone/>
            </a:pPr>
            <a:endParaRPr lang="fa-IR" dirty="0">
              <a:cs typeface="B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>
                <a:cs typeface="B Mitra" panose="00000400000000000000" pitchFamily="2" charset="-78"/>
              </a:rPr>
              <a:t>اعتبار بخشی بدون تعهد رهبری وکارتیمی اجرایی نخواهد شد . </a:t>
            </a:r>
          </a:p>
        </p:txBody>
      </p:sp>
    </p:spTree>
    <p:extLst>
      <p:ext uri="{BB962C8B-B14F-4D97-AF65-F5344CB8AC3E}">
        <p14:creationId xmlns:p14="http://schemas.microsoft.com/office/powerpoint/2010/main" val="1468220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dirty="0">
                <a:cs typeface="B Mitra" panose="00000400000000000000" pitchFamily="2" charset="-78"/>
              </a:rPr>
              <a:t>2- تدوین مستندات واجرای آن 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تشکیل کمیته های کارشناسی اعتبار بخشی 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تدوین کتابچه های اعتبار بخشی (برنامه استراتژیک ،معرفی مرکز،ایمنی و سلامت شغلی،دارویی و ...)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تدوین دستورالعملها، روش های اجرایی ،خط مشی ها.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طراحی فرآیندها 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تهیه شاخص ها 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تدوین برنامه بهبود کیفیت 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جمع آوری داده ها</a:t>
            </a:r>
          </a:p>
          <a:p>
            <a:pPr algn="r" rtl="1"/>
            <a:endParaRPr lang="en-US" dirty="0">
              <a:cs typeface="B Mitra" panose="00000400000000000000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fa-IR" sz="4000" b="1" dirty="0">
                <a:cs typeface="B Mitra" panose="00000400000000000000" pitchFamily="2" charset="-78"/>
              </a:rPr>
              <a:t>زیرساخت های اجرای اعتباربخشی </a:t>
            </a:r>
            <a:endParaRPr lang="en-US" sz="4000" b="1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20377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marL="0" indent="0" algn="r" rtl="1">
              <a:buNone/>
            </a:pPr>
            <a:r>
              <a:rPr lang="fa-IR" dirty="0">
                <a:cs typeface="B Mitra" panose="00000400000000000000" pitchFamily="2" charset="-78"/>
              </a:rPr>
              <a:t>3-اجرای برنامه ممیزی 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ارزیابی درونی یا خود ارزیابی توسط تیم مدیریت اجرایی مرکز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ارزیابی</a:t>
            </a:r>
            <a:r>
              <a:rPr lang="en-US" dirty="0">
                <a:cs typeface="B Mitra" panose="00000400000000000000" pitchFamily="2" charset="-78"/>
              </a:rPr>
              <a:t> </a:t>
            </a:r>
            <a:r>
              <a:rPr lang="fa-IR" dirty="0">
                <a:cs typeface="B Mitra" panose="00000400000000000000" pitchFamily="2" charset="-78"/>
              </a:rPr>
              <a:t>خارجی یک تیم دو یا سه نفره از ارزیابان ملی دارای صلاحیت </a:t>
            </a:r>
            <a:endParaRPr lang="en-US" dirty="0">
              <a:cs typeface="B Mitra" panose="00000400000000000000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fa-IR" sz="4000" b="1" dirty="0">
                <a:cs typeface="B Mitra" panose="00000400000000000000" pitchFamily="2" charset="-78"/>
              </a:rPr>
              <a:t>زیرساخت های اجرای اعتباربخشی </a:t>
            </a:r>
            <a:endParaRPr lang="en-US" sz="4000" b="1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47419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fa-IR" sz="4000" b="1" dirty="0">
                <a:cs typeface="B Mitra" panose="00000400000000000000" pitchFamily="2" charset="-78"/>
              </a:rPr>
              <a:t>تعریف اعتبار بخشی</a:t>
            </a:r>
            <a:r>
              <a:rPr lang="en-US" sz="4000" b="1" dirty="0">
                <a:cs typeface="B Mitra" panose="00000400000000000000" pitchFamily="2" charset="-78"/>
              </a:rPr>
              <a:t>Accreditation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algn="r" rtl="1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fa-IR" dirty="0">
                <a:cs typeface="B Mitra" panose="00000400000000000000" pitchFamily="2" charset="-78"/>
              </a:rPr>
              <a:t>اعتبار بخشی به معنی ارزیابی سیستماتیک مراکز ارائه دهنده خدمات سلامت با استانداردهای مشخص است .</a:t>
            </a:r>
          </a:p>
          <a:p>
            <a:pPr marL="0" indent="0" algn="r" rtl="1">
              <a:lnSpc>
                <a:spcPct val="110000"/>
              </a:lnSpc>
              <a:buNone/>
            </a:pPr>
            <a:r>
              <a:rPr lang="fa-IR" dirty="0">
                <a:cs typeface="B Mitra" panose="00000400000000000000" pitchFamily="2" charset="-78"/>
              </a:rPr>
              <a:t>استانداردهایی که بر بهبود مداوم کیفیت ،محور بودن بیمار و بهبود ایمنی بیمار و کارکنان تاکید دارد.</a:t>
            </a:r>
          </a:p>
          <a:p>
            <a:pPr marL="0" indent="0" algn="r" rtl="1">
              <a:lnSpc>
                <a:spcPct val="110000"/>
              </a:lnSpc>
              <a:buNone/>
            </a:pPr>
            <a:r>
              <a:rPr lang="fa-IR" dirty="0">
                <a:cs typeface="B Mitra" panose="00000400000000000000" pitchFamily="2" charset="-78"/>
              </a:rPr>
              <a:t>در واقع میتوان گفت اعتبار بخشی فرآیندی است که در آن یک گروه یا سازمان از طریق ارزیابی بیمارستان ،اعتبار و رسمیت آن را به منظور توانایی در ارائه خدمات درمانی تایید می کند .</a:t>
            </a:r>
          </a:p>
          <a:p>
            <a:pPr marL="0" indent="0" algn="r" rtl="1">
              <a:lnSpc>
                <a:spcPct val="110000"/>
              </a:lnSpc>
              <a:buNone/>
            </a:pPr>
            <a:r>
              <a:rPr lang="fa-IR" dirty="0">
                <a:cs typeface="B Mitra" panose="00000400000000000000" pitchFamily="2" charset="-78"/>
              </a:rPr>
              <a:t>تیم اعتبار بخشی با استفاده از استانداردهای مرتبط ،بیمارستان را در مورد ارزیابی قرار داده و پس ازتجزیه و تحلیل یافته ها،درجه انطباق و پیروی از استانداردها را به بیمارستان اعلام میدارند.</a:t>
            </a:r>
            <a:endParaRPr lang="en-US" dirty="0">
              <a:cs typeface="B Mitra" panose="00000400000000000000" pitchFamily="2" charset="-78"/>
            </a:endParaRPr>
          </a:p>
          <a:p>
            <a:pPr algn="r" rtl="1">
              <a:lnSpc>
                <a:spcPct val="110000"/>
              </a:lnSpc>
            </a:pPr>
            <a:r>
              <a:rPr lang="fa-IR" dirty="0">
                <a:cs typeface="B Mitra" panose="00000400000000000000" pitchFamily="2" charset="-78"/>
              </a:rPr>
              <a:t>اعتبار بخشی با یک ارزیابی درونی یا خود ارزیابی از سازمان (بیمارستان)شروع می شود،بعد از آن ارزیابی خارجی به وسیله یک تیم از گروههای مختلف درمانی و مدیریتی از کلیه بخش های بالینی و اداری بیمارستان انجام میگیرد. </a:t>
            </a:r>
          </a:p>
          <a:p>
            <a:pPr marL="0" indent="0" algn="r" rtl="1">
              <a:lnSpc>
                <a:spcPct val="110000"/>
              </a:lnSpc>
              <a:buNone/>
            </a:pPr>
            <a:endParaRPr lang="fa-IR" dirty="0">
              <a:cs typeface="B Mitra" panose="00000400000000000000" pitchFamily="2" charset="-78"/>
            </a:endParaRPr>
          </a:p>
          <a:p>
            <a:pPr marL="0" indent="0" algn="r" rtl="1">
              <a:lnSpc>
                <a:spcPct val="110000"/>
              </a:lnSpc>
              <a:buNone/>
            </a:pPr>
            <a:endParaRPr lang="fa-IR" dirty="0">
              <a:cs typeface="B Mitra" panose="00000400000000000000" pitchFamily="2" charset="-78"/>
            </a:endParaRPr>
          </a:p>
          <a:p>
            <a:pPr marL="0" indent="0" algn="r" rtl="1">
              <a:lnSpc>
                <a:spcPct val="110000"/>
              </a:lnSpc>
              <a:buNone/>
            </a:pPr>
            <a:endParaRPr lang="en-US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7193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marL="0" indent="0" algn="r" rtl="1">
              <a:lnSpc>
                <a:spcPct val="100000"/>
              </a:lnSpc>
              <a:buNone/>
            </a:pPr>
            <a:endParaRPr lang="en-US" dirty="0">
              <a:cs typeface="B Mitra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en-US" dirty="0">
              <a:cs typeface="B Mitra" panose="00000400000000000000" pitchFamily="2" charset="-78"/>
            </a:endParaRPr>
          </a:p>
          <a:p>
            <a:pPr algn="r" rt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fa-IR" dirty="0">
                <a:cs typeface="B Mitra" panose="00000400000000000000" pitchFamily="2" charset="-78"/>
              </a:rPr>
              <a:t>اعتبار بخشی فرآیندی است که در آن یک گروه یا سازمان از طریق ارزیابی به وسیله چک لیست بر اساس یک سری استاندارد و سنجه های مشخص و از قبل تعیین شده به یک مرکز/واحد درمانی اعتبار و رسمیت به دلیل توانایی انجام خدمات خاص به صورت استاندارد اعطا می نماید.</a:t>
            </a:r>
          </a:p>
          <a:p>
            <a:pPr marL="0" indent="0" algn="r" rtl="1">
              <a:lnSpc>
                <a:spcPct val="100000"/>
              </a:lnSpc>
              <a:buNone/>
            </a:pPr>
            <a:endParaRPr lang="en-US" dirty="0">
              <a:cs typeface="B Mitra" panose="00000400000000000000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fa-IR" sz="4000" b="1" dirty="0">
                <a:cs typeface="B Mitra" panose="00000400000000000000" pitchFamily="2" charset="-78"/>
              </a:rPr>
              <a:t>تعریف اعتبار بخشی</a:t>
            </a:r>
            <a:r>
              <a:rPr lang="en-US" sz="4000" b="1" dirty="0">
                <a:cs typeface="B Mitra" panose="00000400000000000000" pitchFamily="2" charset="-78"/>
              </a:rPr>
              <a:t>Accreditation    </a:t>
            </a:r>
          </a:p>
        </p:txBody>
      </p:sp>
    </p:spTree>
    <p:extLst>
      <p:ext uri="{BB962C8B-B14F-4D97-AF65-F5344CB8AC3E}">
        <p14:creationId xmlns:p14="http://schemas.microsoft.com/office/powerpoint/2010/main" val="682804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a-IR" sz="4000" b="1" dirty="0">
                <a:cs typeface="B Mitra" panose="00000400000000000000" pitchFamily="2" charset="-78"/>
              </a:rPr>
              <a:t>مشخصات اعتبار بخشی ملی ایران نسل چهارم</a:t>
            </a:r>
            <a:endParaRPr lang="en-US" sz="4000" b="1" dirty="0">
              <a:cs typeface="B Mitr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Ø"/>
            </a:pPr>
            <a:r>
              <a:rPr lang="fa-IR" dirty="0">
                <a:cs typeface="B Mitra" panose="00000400000000000000" pitchFamily="2" charset="-78"/>
              </a:rPr>
              <a:t>19محور</a:t>
            </a:r>
          </a:p>
          <a:p>
            <a:pPr algn="r" rtl="1">
              <a:buFont typeface="Wingdings" panose="05000000000000000000" pitchFamily="2" charset="2"/>
              <a:buChar char="ü"/>
            </a:pPr>
            <a:endParaRPr lang="fa-IR" dirty="0">
              <a:cs typeface="B Mitra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dirty="0">
                <a:cs typeface="B Mitra" panose="00000400000000000000" pitchFamily="2" charset="-78"/>
              </a:rPr>
              <a:t>110استاندارد</a:t>
            </a:r>
          </a:p>
          <a:p>
            <a:pPr marL="0" indent="0" algn="ctr" rtl="1">
              <a:buNone/>
            </a:pPr>
            <a:endParaRPr lang="fa-IR" dirty="0">
              <a:cs typeface="B Mitra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dirty="0">
                <a:cs typeface="B Mitra" panose="00000400000000000000" pitchFamily="2" charset="-78"/>
              </a:rPr>
              <a:t>514سنجه                   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dirty="0">
                <a:cs typeface="B Mitra" panose="00000400000000000000" pitchFamily="2" charset="-78"/>
              </a:rPr>
              <a:t>214سطح یک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dirty="0">
                <a:cs typeface="B Mitra" panose="00000400000000000000" pitchFamily="2" charset="-78"/>
              </a:rPr>
              <a:t>214 سطح دو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dirty="0">
                <a:cs typeface="B Mitra" panose="00000400000000000000" pitchFamily="2" charset="-78"/>
              </a:rPr>
              <a:t> 86سطح سه</a:t>
            </a:r>
          </a:p>
          <a:p>
            <a:pPr algn="r" rtl="1">
              <a:buFont typeface="Wingdings" panose="05000000000000000000" pitchFamily="2" charset="2"/>
              <a:buChar char="ü"/>
            </a:pPr>
            <a:endParaRPr lang="fa-IR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56582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fa-IR" sz="4000" b="1" dirty="0">
                <a:cs typeface="B Mitra" panose="00000400000000000000" pitchFamily="2" charset="-78"/>
              </a:rPr>
              <a:t>اهداف اعتبار بخشی</a:t>
            </a:r>
            <a:endParaRPr lang="en-US" sz="4000" b="1" dirty="0">
              <a:cs typeface="B Mitr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algn="r" rtl="1">
              <a:lnSpc>
                <a:spcPct val="100000"/>
              </a:lnSpc>
            </a:pPr>
            <a:r>
              <a:rPr lang="fa-IR" dirty="0">
                <a:cs typeface="B Mitra" panose="00000400000000000000" pitchFamily="2" charset="-78"/>
              </a:rPr>
              <a:t>بهبود کیفیت خدمات سلامت از طریق تعیین اهداف مطلوب </a:t>
            </a:r>
          </a:p>
          <a:p>
            <a:pPr algn="r" rtl="1">
              <a:lnSpc>
                <a:spcPct val="100000"/>
              </a:lnSpc>
            </a:pPr>
            <a:r>
              <a:rPr lang="fa-IR" dirty="0">
                <a:cs typeface="B Mitra" panose="00000400000000000000" pitchFamily="2" charset="-78"/>
              </a:rPr>
              <a:t>بهبود یکپارچگی در مدیریت خدمات سلامت </a:t>
            </a:r>
          </a:p>
          <a:p>
            <a:pPr algn="r" rtl="1">
              <a:lnSpc>
                <a:spcPct val="100000"/>
              </a:lnSpc>
            </a:pPr>
            <a:r>
              <a:rPr lang="fa-IR" dirty="0">
                <a:cs typeface="B Mitra" panose="00000400000000000000" pitchFamily="2" charset="-78"/>
              </a:rPr>
              <a:t>توسعه سازمانی از طریق خود ارزیابی ،تیم سازی،الگو سازی</a:t>
            </a:r>
          </a:p>
          <a:p>
            <a:pPr algn="r" rtl="1">
              <a:lnSpc>
                <a:spcPct val="100000"/>
              </a:lnSpc>
            </a:pPr>
            <a:r>
              <a:rPr lang="fa-IR" dirty="0">
                <a:cs typeface="B Mitra" panose="00000400000000000000" pitchFamily="2" charset="-78"/>
              </a:rPr>
              <a:t>تاسیس پایگاههای داده جهت مقایسه وضعیت سازمانهای خدمات سلامت</a:t>
            </a:r>
          </a:p>
          <a:p>
            <a:pPr algn="r" rtl="1">
              <a:lnSpc>
                <a:spcPct val="100000"/>
              </a:lnSpc>
            </a:pPr>
            <a:r>
              <a:rPr lang="fa-IR" dirty="0">
                <a:cs typeface="B Mitra" panose="00000400000000000000" pitchFamily="2" charset="-78"/>
              </a:rPr>
              <a:t>کاهش خطرات مرتبط با خدمات و عفونت ها برای بیماران و کارکنان</a:t>
            </a:r>
          </a:p>
          <a:p>
            <a:pPr algn="r" rtl="1">
              <a:lnSpc>
                <a:spcPct val="100000"/>
              </a:lnSpc>
            </a:pPr>
            <a:r>
              <a:rPr lang="fa-IR" dirty="0">
                <a:cs typeface="B Mitra" panose="00000400000000000000" pitchFamily="2" charset="-78"/>
              </a:rPr>
              <a:t>تقویت اعتماد عمومی نسبت به کیفیت خدمات سلامت</a:t>
            </a:r>
          </a:p>
          <a:p>
            <a:pPr algn="r" rtl="1">
              <a:lnSpc>
                <a:spcPct val="100000"/>
              </a:lnSpc>
            </a:pPr>
            <a:r>
              <a:rPr lang="fa-IR" dirty="0">
                <a:cs typeface="B Mitra" panose="00000400000000000000" pitchFamily="2" charset="-78"/>
              </a:rPr>
              <a:t>استاندارد سازی خدمات سلامت در مراکز درمانی</a:t>
            </a:r>
            <a:endParaRPr lang="en-US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9649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4302"/>
            <a:ext cx="10515600" cy="5112661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endParaRPr lang="fa-IR" sz="3200" b="1" dirty="0">
              <a:cs typeface="B Mitra" panose="00000400000000000000" pitchFamily="2" charset="-78"/>
            </a:endParaRPr>
          </a:p>
          <a:p>
            <a:pPr algn="r" rtl="1"/>
            <a:endParaRPr lang="fa-IR" sz="3200" b="1" dirty="0">
              <a:cs typeface="B Mitra" panose="00000400000000000000" pitchFamily="2" charset="-78"/>
            </a:endParaRPr>
          </a:p>
          <a:p>
            <a:pPr algn="r" rtl="1"/>
            <a:r>
              <a:rPr lang="fa-IR" sz="3200" b="1" dirty="0">
                <a:cs typeface="B Mitra" panose="00000400000000000000" pitchFamily="2" charset="-78"/>
              </a:rPr>
              <a:t>اعتبار بخشی هدف نیست </a:t>
            </a:r>
          </a:p>
          <a:p>
            <a:pPr marL="0" indent="0" algn="r" rtl="1">
              <a:buNone/>
            </a:pPr>
            <a:endParaRPr lang="fa-IR" sz="3200" b="1" dirty="0">
              <a:cs typeface="B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3200" b="1" dirty="0">
                <a:cs typeface="B Mitra" panose="00000400000000000000" pitchFamily="2" charset="-78"/>
              </a:rPr>
              <a:t>                                      بلکه ابزاریست</a:t>
            </a:r>
          </a:p>
          <a:p>
            <a:pPr marL="0" indent="0" algn="r" rtl="1">
              <a:buNone/>
            </a:pPr>
            <a:endParaRPr lang="fa-IR" sz="3200" b="1" dirty="0">
              <a:cs typeface="B Mitr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3200" b="1" dirty="0">
                <a:cs typeface="B Mitra" panose="00000400000000000000" pitchFamily="2" charset="-78"/>
              </a:rPr>
              <a:t>                                                          جهت رسیدن به اهداف متعالی</a:t>
            </a:r>
          </a:p>
        </p:txBody>
      </p:sp>
    </p:spTree>
    <p:extLst>
      <p:ext uri="{BB962C8B-B14F-4D97-AF65-F5344CB8AC3E}">
        <p14:creationId xmlns:p14="http://schemas.microsoft.com/office/powerpoint/2010/main" val="586744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fa-IR" sz="4000" b="1" dirty="0">
                <a:cs typeface="B Mitra" panose="00000400000000000000" pitchFamily="2" charset="-78"/>
              </a:rPr>
              <a:t>تاریخچه اعتباربخشی در جهان </a:t>
            </a:r>
            <a:endParaRPr lang="en-US" sz="4000" b="1" dirty="0">
              <a:cs typeface="B Mitr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algn="r" rtl="1">
              <a:lnSpc>
                <a:spcPct val="100000"/>
              </a:lnSpc>
            </a:pPr>
            <a:r>
              <a:rPr lang="fa-IR" dirty="0">
                <a:cs typeface="B Mitra" panose="00000400000000000000" pitchFamily="2" charset="-78"/>
              </a:rPr>
              <a:t>1917:کالج جراحان امریکا نسبت به استقرار برنامه استاندارد بیمارستانی به عنوان مبنای تعیین اعتبار مبادرت نمودند.</a:t>
            </a:r>
          </a:p>
          <a:p>
            <a:pPr algn="r" rtl="1">
              <a:lnSpc>
                <a:spcPct val="100000"/>
              </a:lnSpc>
            </a:pPr>
            <a:r>
              <a:rPr lang="fa-IR" dirty="0">
                <a:cs typeface="B Mitra" panose="00000400000000000000" pitchFamily="2" charset="-78"/>
              </a:rPr>
              <a:t>1949کالج جراحان امریکا با کمک تعدادی از سازمانهای ارائه دهنده خدمات سلامت،کمیته مشترک اعتبار بخشی سازمان های مراقبت بهداشتی (</a:t>
            </a:r>
            <a:r>
              <a:rPr lang="en-US" dirty="0">
                <a:cs typeface="B Mitra" panose="00000400000000000000" pitchFamily="2" charset="-78"/>
              </a:rPr>
              <a:t>JCAHO</a:t>
            </a:r>
            <a:r>
              <a:rPr lang="fa-IR" dirty="0">
                <a:cs typeface="B Mitra" panose="00000400000000000000" pitchFamily="2" charset="-78"/>
              </a:rPr>
              <a:t>) را تشکیل داد.</a:t>
            </a:r>
          </a:p>
          <a:p>
            <a:pPr algn="r" rtl="1">
              <a:lnSpc>
                <a:spcPct val="100000"/>
              </a:lnSpc>
            </a:pPr>
            <a:r>
              <a:rPr lang="fa-IR" dirty="0">
                <a:cs typeface="B Mitra" panose="00000400000000000000" pitchFamily="2" charset="-78"/>
              </a:rPr>
              <a:t>1998 کمیته مشترک بین المللی (</a:t>
            </a:r>
            <a:r>
              <a:rPr lang="en-US" dirty="0">
                <a:cs typeface="B Mitra" panose="00000400000000000000" pitchFamily="2" charset="-78"/>
              </a:rPr>
              <a:t>JCI</a:t>
            </a:r>
            <a:r>
              <a:rPr lang="fa-IR" dirty="0">
                <a:cs typeface="B Mitra" panose="00000400000000000000" pitchFamily="2" charset="-78"/>
              </a:rPr>
              <a:t>)به عنوان شاخه ای ازکمیته مشترک ایالت متحده با ماموریت ارتقا ایمنی و کیفیت مراقبت بیمار در سراسر دنیا به وجود آمد.</a:t>
            </a:r>
          </a:p>
          <a:p>
            <a:pPr algn="r" rtl="1">
              <a:lnSpc>
                <a:spcPct val="100000"/>
              </a:lnSpc>
            </a:pPr>
            <a:r>
              <a:rPr lang="fa-IR" dirty="0">
                <a:cs typeface="B Mitra" panose="00000400000000000000" pitchFamily="2" charset="-78"/>
              </a:rPr>
              <a:t>2001 کشورهای مختلف به استاندارهای اعتبار بخشی روی آوردند و برنامه های اعتبار بخشی به سمت دولتی شدن پیش رفته و به عنوان روشی در مسیر ارتقای کیفیت سلامت به کار گرفته شد.</a:t>
            </a:r>
            <a:endParaRPr lang="en-US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30034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60453"/>
            <a:ext cx="10515600" cy="1325563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fa-IR" sz="4000" b="1" dirty="0">
                <a:cs typeface="B Mitra" panose="00000400000000000000" pitchFamily="2" charset="-78"/>
              </a:rPr>
              <a:t>تاریخچه اعتبار بخشی در ایران</a:t>
            </a:r>
            <a:endParaRPr lang="en-US" sz="4000" b="1" dirty="0">
              <a:cs typeface="B Mitr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algn="r" rtl="1">
              <a:lnSpc>
                <a:spcPct val="100000"/>
              </a:lnSpc>
            </a:pPr>
            <a:r>
              <a:rPr lang="fa-IR" dirty="0">
                <a:cs typeface="B Mitra" panose="00000400000000000000" pitchFamily="2" charset="-78"/>
              </a:rPr>
              <a:t>1387 مطالعات سیستماتیک مدل های اعتبار بخشی در دنیا</a:t>
            </a:r>
          </a:p>
          <a:p>
            <a:pPr algn="r" rtl="1">
              <a:lnSpc>
                <a:spcPct val="100000"/>
              </a:lnSpc>
            </a:pPr>
            <a:r>
              <a:rPr lang="fa-IR" dirty="0">
                <a:cs typeface="B Mitra" panose="00000400000000000000" pitchFamily="2" charset="-78"/>
              </a:rPr>
              <a:t>1388 اجرای پایلوت در 10بیمارستان کشور و بررسی میزان اجرایی شدن استانداردها</a:t>
            </a:r>
          </a:p>
          <a:p>
            <a:pPr algn="r" rtl="1">
              <a:lnSpc>
                <a:spcPct val="100000"/>
              </a:lnSpc>
            </a:pPr>
            <a:r>
              <a:rPr lang="fa-IR" dirty="0">
                <a:cs typeface="B Mitra" panose="00000400000000000000" pitchFamily="2" charset="-78"/>
              </a:rPr>
              <a:t>1390 ابلاغ کتاب استانداردهای اعتبار بخشی </a:t>
            </a:r>
          </a:p>
          <a:p>
            <a:pPr algn="r" rtl="1">
              <a:lnSpc>
                <a:spcPct val="100000"/>
              </a:lnSpc>
            </a:pPr>
            <a:r>
              <a:rPr lang="fa-IR" dirty="0">
                <a:cs typeface="B Mitra" panose="00000400000000000000" pitchFamily="2" charset="-78"/>
              </a:rPr>
              <a:t>1392-1391 دور اول ارزیابی اعتبار بخشی (دی 91-شهریور 92)</a:t>
            </a:r>
          </a:p>
          <a:p>
            <a:pPr algn="r" rtl="1">
              <a:lnSpc>
                <a:spcPct val="100000"/>
              </a:lnSpc>
            </a:pPr>
            <a:r>
              <a:rPr lang="fa-IR" dirty="0">
                <a:cs typeface="B Mitra" panose="00000400000000000000" pitchFamily="2" charset="-78"/>
              </a:rPr>
              <a:t>1394-1393 دور دوم ارزیابی اعتبار بخشی (دی 93-مهر94)</a:t>
            </a:r>
          </a:p>
          <a:p>
            <a:pPr algn="r" rtl="1">
              <a:lnSpc>
                <a:spcPct val="100000"/>
              </a:lnSpc>
            </a:pPr>
            <a:r>
              <a:rPr lang="fa-IR" dirty="0">
                <a:cs typeface="B Mitra" panose="00000400000000000000" pitchFamily="2" charset="-78"/>
              </a:rPr>
              <a:t>1395 دور سوم ارزیابی اعتبار بخشی (مهر95)</a:t>
            </a:r>
          </a:p>
          <a:p>
            <a:pPr algn="r" rtl="1">
              <a:lnSpc>
                <a:spcPct val="100000"/>
              </a:lnSpc>
            </a:pPr>
            <a:r>
              <a:rPr lang="fa-IR" dirty="0">
                <a:cs typeface="B Mitra" panose="00000400000000000000" pitchFamily="2" charset="-78"/>
              </a:rPr>
              <a:t>1398 دور چهارم ارزیابی اعتبار بخشی (دی 98-خرداد1400) </a:t>
            </a:r>
          </a:p>
        </p:txBody>
      </p:sp>
    </p:spTree>
    <p:extLst>
      <p:ext uri="{BB962C8B-B14F-4D97-AF65-F5344CB8AC3E}">
        <p14:creationId xmlns:p14="http://schemas.microsoft.com/office/powerpoint/2010/main" val="1005682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fa-IR" sz="4000" b="1" dirty="0">
                <a:cs typeface="B Mitra" panose="00000400000000000000" pitchFamily="2" charset="-78"/>
              </a:rPr>
              <a:t>فواید اعتبار بخشی </a:t>
            </a:r>
            <a:endParaRPr lang="en-US" sz="4000" b="1" dirty="0">
              <a:cs typeface="B Mitr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algn="r" rtl="1"/>
            <a:r>
              <a:rPr lang="fa-IR" dirty="0">
                <a:cs typeface="B Mitra" panose="00000400000000000000" pitchFamily="2" charset="-78"/>
              </a:rPr>
              <a:t>افزایش ایمنی بیمار وکارکنان در مراکز درمانی 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افزایش اعتماد مردم نسبت به کیفیت و ایمنی مراقبت ،درمان وخدمات مراکز ارائه کننده مراقبت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فراهم سازی مزیت رقابتی در مراکز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بهبود مدیریت خطرات احتمالی و کاهش خطر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فراهم سازی آموزش در مورد رویه های مناسب برای اصلاح فعالیت ها وفرآیندها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ارتقا آموزش کارکنان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بهینه سازی و توسعه روال استخدام و مسیر ارتقا شغلی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اجرای الزامات و ضوابط قانونی در مراکز درمانی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افزایش حساسیت کارکنان نسبت به کیفیت 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ایجاد پویایی در مراکز ارائه دهنده خدمات سلامت</a:t>
            </a:r>
            <a:endParaRPr lang="en-US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79781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op 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845</Words>
  <Application>Microsoft Office PowerPoint</Application>
  <PresentationFormat>Widescreen</PresentationFormat>
  <Paragraphs>96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Theme</vt:lpstr>
      <vt:lpstr>اعتبار بخشی بیمارستانها</vt:lpstr>
      <vt:lpstr>تعریف اعتبار بخشیAccreditation    </vt:lpstr>
      <vt:lpstr>تعریف اعتبار بخشیAccreditation    </vt:lpstr>
      <vt:lpstr>مشخصات اعتبار بخشی ملی ایران نسل چهارم</vt:lpstr>
      <vt:lpstr>اهداف اعتبار بخشی</vt:lpstr>
      <vt:lpstr>PowerPoint Presentation</vt:lpstr>
      <vt:lpstr>تاریخچه اعتباربخشی در جهان </vt:lpstr>
      <vt:lpstr>تاریخچه اعتبار بخشی در ایران</vt:lpstr>
      <vt:lpstr>فواید اعتبار بخشی </vt:lpstr>
      <vt:lpstr>ایمنی یکی از مهمترین اهداف اعتباربخشی</vt:lpstr>
      <vt:lpstr>زیرساخت های اجرای اعتباربخشی </vt:lpstr>
      <vt:lpstr>زیرساخت های اجرای اعتباربخشی </vt:lpstr>
      <vt:lpstr>زیرساخت های اجرای اعتباربخشی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اکرم بکتاشی</dc:creator>
  <cp:lastModifiedBy>اکرم بکتاشی</cp:lastModifiedBy>
  <cp:revision>18</cp:revision>
  <dcterms:created xsi:type="dcterms:W3CDTF">2021-12-02T06:06:35Z</dcterms:created>
  <dcterms:modified xsi:type="dcterms:W3CDTF">2022-01-19T08:52:13Z</dcterms:modified>
</cp:coreProperties>
</file>